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7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66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44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79" y="1341966"/>
            <a:ext cx="7772400" cy="1362075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Родительское собрание на тему : «Семья на пороге школьной жизни»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7914" y="5158846"/>
            <a:ext cx="7772400" cy="1500187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Колесова И,А.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Воспитатель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МБДОУ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д\сад «Солнышко»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/>
        </p:nvSpPr>
        <p:spPr>
          <a:xfrm>
            <a:off x="528637" y="476250"/>
            <a:ext cx="8208962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 Интеллектуальная готовность: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1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1763712" y="981075"/>
            <a:ext cx="7235825" cy="489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-дифференцированность восприятия как основа мышления;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-развито воображение;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-хорошая ориентировка в пространстве и времени;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-развито наглядно - образное мышление;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-развита тонкая моторика рук;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-хорошая память;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-развита регулирующая функция речи (выполняет словесные инструкции);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-интеллектуальная активность;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-предпосылки абстрактно-логического мышления.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755650" y="549275"/>
            <a:ext cx="770413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4. Коммуникативная готовность: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908175" y="1125537"/>
            <a:ext cx="6985000" cy="517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-желание общаться со взрослыми и детьми;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-умение установить контакт с учителем;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-сохранение чувства дистанции;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-способность к личностному контакту со взрослым (в противовес ситуативному);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-умение устанавливать контакт со сверстниками;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-умение войти в детский коллектив и найти свое место в нем;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-умение выполнять совместную работу;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-умение поддерживать равноправные взаимоотношения со сверстниками.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/>
        </p:nvSpPr>
        <p:spPr>
          <a:xfrm>
            <a:off x="468312" y="1052512"/>
            <a:ext cx="5111750" cy="324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65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Данный аспект означает, что будущий первоклассник должен обладать определенным комплексом знаний и умений, который понадобится для успешного обучения в школе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136525" marR="0" lvl="0" indent="-1524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Arial"/>
              <a:buAutoNum type="arabicParenR"/>
            </a:pPr>
            <a:r>
              <a:rPr lang="en-US" sz="2400" b="1" i="0" u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Внимание</a:t>
            </a:r>
            <a:endParaRPr/>
          </a:p>
          <a:p>
            <a:pPr marL="136525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Память</a:t>
            </a:r>
            <a:endParaRPr/>
          </a:p>
          <a:p>
            <a:pPr marL="136525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Мышление</a:t>
            </a:r>
            <a:endParaRPr/>
          </a:p>
          <a:p>
            <a:pPr marL="136525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Мелкая моторика</a:t>
            </a:r>
            <a:endParaRPr sz="2400" b="0" i="0" u="none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6525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Речь</a:t>
            </a:r>
            <a:endParaRPr/>
          </a:p>
          <a:p>
            <a:pPr marL="136525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 Окружающий мир</a:t>
            </a:r>
            <a:endParaRPr/>
          </a:p>
          <a:p>
            <a:pPr marL="136525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6525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6525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6525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6525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6525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6525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6525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6525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79" name="Google Shape;179;p27"/>
          <p:cNvSpPr txBox="1"/>
          <p:nvPr/>
        </p:nvSpPr>
        <p:spPr>
          <a:xfrm>
            <a:off x="179387" y="301625"/>
            <a:ext cx="8229600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3.Познавательная готовность  </a:t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4293096"/>
            <a:ext cx="2901258" cy="193513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1052736"/>
            <a:ext cx="2380673" cy="259228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/>
        </p:nvSpPr>
        <p:spPr>
          <a:xfrm>
            <a:off x="395287" y="1582737"/>
            <a:ext cx="80645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8875" rIns="91425" bIns="45700" anchor="t" anchorCtr="0">
            <a:noAutofit/>
          </a:bodyPr>
          <a:lstStyle/>
          <a:p>
            <a:pPr marL="430212" marR="0" lvl="0" indent="-32384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08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Развивайте настойчивость, трудолюбие ребенка, умение доводить дело до конца.</a:t>
            </a:r>
            <a:endParaRPr/>
          </a:p>
          <a:p>
            <a:pPr marL="430212" marR="0" lvl="0" indent="-32384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08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Формируйте у него мыслительные способности, наблюдательность, пытливость, интерес к познанию окружающего. Загадывайте загадки, составляйте их вместе, проводите элементарные опыты. Пусть ребенок рассуждает вслух.</a:t>
            </a:r>
            <a:endParaRPr/>
          </a:p>
        </p:txBody>
      </p:sp>
      <p:sp>
        <p:nvSpPr>
          <p:cNvPr id="187" name="Google Shape;187;p28"/>
          <p:cNvSpPr txBox="1"/>
          <p:nvPr/>
        </p:nvSpPr>
        <p:spPr>
          <a:xfrm>
            <a:off x="1619250" y="4221162"/>
            <a:ext cx="7345362" cy="223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3025" rIns="91425" bIns="45700" anchor="t" anchorCtr="0">
            <a:noAutofit/>
          </a:bodyPr>
          <a:lstStyle/>
          <a:p>
            <a:pPr marL="430212" marR="0" lvl="0" indent="-32384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08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возможности не давайте ребенку готовых ответов, заставляйте его размышлять, исследовать.</a:t>
            </a:r>
            <a:endParaRPr/>
          </a:p>
          <a:p>
            <a:pPr marL="430212" marR="0" lvl="0" indent="-323849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FF"/>
              </a:buClr>
              <a:buSzPts val="108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Ставьте ребенка перед проблемными ситуациями.</a:t>
            </a:r>
            <a:endParaRPr/>
          </a:p>
          <a:p>
            <a:pPr marL="430212" marR="0" lvl="0" indent="-323849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FF"/>
              </a:buClr>
              <a:buSzPts val="108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Беседуйте о прочитанном, попытайтесь выяснить, как ребенок понял содержание.</a:t>
            </a:r>
            <a:endParaRPr/>
          </a:p>
        </p:txBody>
      </p:sp>
      <p:sp>
        <p:nvSpPr>
          <p:cNvPr id="188" name="Google Shape;188;p28"/>
          <p:cNvSpPr txBox="1"/>
          <p:nvPr/>
        </p:nvSpPr>
        <p:spPr>
          <a:xfrm>
            <a:off x="684212" y="765175"/>
            <a:ext cx="48069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СОВЕТЫ РОДИТЕЛЯМ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5988" y="582477"/>
            <a:ext cx="5889625" cy="520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400" y="1017718"/>
            <a:ext cx="6031971" cy="429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84325" cy="157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 rot="-1262589">
            <a:off x="-409886" y="759808"/>
            <a:ext cx="59275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Критерии готовности ребенка к школе ???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-396552" y="2780928"/>
            <a:ext cx="59275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Готов ли мой ребёнок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 школе???</a:t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 rot="1496910">
            <a:off x="-331666" y="4715450"/>
            <a:ext cx="5927502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будет учится???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 rot="-2344537">
            <a:off x="3267983" y="4976467"/>
            <a:ext cx="5927502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помочь ему???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3995936" y="764704"/>
            <a:ext cx="5927502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 делать???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 rot="-2413736">
            <a:off x="4965361" y="4944378"/>
            <a:ext cx="5927502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30"/>
              <a:buFont typeface="Arial"/>
              <a:buNone/>
            </a:pPr>
            <a:r>
              <a:rPr lang="en-US" sz="33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 он должен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30"/>
              <a:buFont typeface="Arial"/>
              <a:buNone/>
            </a:pPr>
            <a:r>
              <a:rPr lang="en-US" sz="33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уметь???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323850" y="1196975"/>
            <a:ext cx="8496300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«БЫТЬ ГОТОВЫМ К ШКОЛЕ – ЭТО НЕ ЗНАЧИТ УМЕТЬ ЧИТАТЬ, ПИСАТЬ И СЧИТАТЬ.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 ГОТОВЫМ К ШКОЛЕ – ЭТО ЗНАЧИТ БЫТЬ ГОТОВЫМ ВСЕМУ ЭТОМУ НАУЧИТЬСЯ»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Times New Roman"/>
              <a:buNone/>
            </a:pPr>
            <a:r>
              <a:rPr lang="en-US" sz="2800" b="1" i="1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Леонид Абрамович Венгер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235465" y="332656"/>
            <a:ext cx="792088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Психолого-педагогический феномен «готовность к школе» </a:t>
            </a:r>
            <a:endParaRPr sz="3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00" y="1511300"/>
            <a:ext cx="8242300" cy="45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/>
        </p:nvSpPr>
        <p:spPr>
          <a:xfrm>
            <a:off x="323850" y="1452562"/>
            <a:ext cx="5040312" cy="25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65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аспект означает, что ребенок должен быть готов к обучению в школе физически. То есть состояние его здоровья должно позволять успешно проходить образовательную программу. </a:t>
            </a:r>
            <a:endParaRPr/>
          </a:p>
          <a:p>
            <a:pPr marL="136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Физиологическая готовность подразумевает развитие мелкой моторики (пальчиков), координации движения.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684212" y="476250"/>
            <a:ext cx="76581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100"/>
              <a:buFont typeface="Times New Roman"/>
              <a:buNone/>
            </a:pPr>
            <a:r>
              <a:rPr lang="en-US" sz="41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1.Физиологическая готовность: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7502" y="1772816"/>
            <a:ext cx="3161618" cy="192695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7" name="Google Shape;137;p20"/>
          <p:cNvSpPr txBox="1"/>
          <p:nvPr/>
        </p:nvSpPr>
        <p:spPr>
          <a:xfrm>
            <a:off x="1763712" y="4005262"/>
            <a:ext cx="6850062" cy="163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65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Ребенок должен знать, в какой руке и как нужно держать ручку. А также ребенок при поступлении в первый класс должен знать, соблюдать и понимать важность соблюдения основных гигиенических норм: правильная поза за столом, осанка и т. п.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/>
        </p:nvSpPr>
        <p:spPr>
          <a:xfrm>
            <a:off x="323850" y="549275"/>
            <a:ext cx="785336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Психологическая готовность к школе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9070" y="4653136"/>
            <a:ext cx="1786578" cy="187220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4" name="Google Shape;144;p21"/>
          <p:cNvSpPr txBox="1"/>
          <p:nvPr/>
        </p:nvSpPr>
        <p:spPr>
          <a:xfrm>
            <a:off x="735012" y="1598612"/>
            <a:ext cx="779780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Психологический аспект,  включает в себя три компонента: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интеллектуальная готовность,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личностная и социальная,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эмоционально-волевая.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1403350" y="855662"/>
            <a:ext cx="7221537" cy="474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Психологическая готовность это: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необходимый и достаточный уровень психического развития ребенка для освоения школьной    учебной программы в условиях обучения в </a:t>
            </a:r>
            <a:r>
              <a:rPr lang="en-US" sz="2400" b="0" i="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коллективе сверстников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marL="0" marR="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залог быстрой и безболезненной адаптации в начале учебного года;</a:t>
            </a:r>
            <a:endParaRPr/>
          </a:p>
          <a:p>
            <a:pPr marL="0" marR="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успешное усвоение школьного материала.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395287" y="549275"/>
            <a:ext cx="8280400" cy="21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ПСИХОЛОГИЧЕСКИЙ ПОРТРЕТ ИДЕАЛЬНОГО ПЕРВОКЛАССНИКА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AutoNum type="arabicPeriod"/>
            </a:pPr>
            <a:r>
              <a:rPr lang="en-US" sz="2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Мотивационная готовность: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1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1763712" y="2136775"/>
            <a:ext cx="7272337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-выраженность познавательных интересов;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-стремление освоить роль школьника (хочет ходить в школу, иметь портфель и т. п.);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-сформировано положительное отношение к школе, к учителю;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-принятие системы требований, предъявляемой школой и учителем.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/>
        </p:nvSpPr>
        <p:spPr>
          <a:xfrm>
            <a:off x="395287" y="476250"/>
            <a:ext cx="80645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Эмоционально-волевая готовность</a:t>
            </a:r>
            <a:r>
              <a:rPr lang="en-US" sz="2400" b="1" i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1692275" y="892175"/>
            <a:ext cx="7437437" cy="517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-умение управлять своим поведением (на уроке, во время перемены);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-сохранение работоспособности в течение одного урока и в течение учебного дня;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-эмоциональная устойчивость (регуляция эмоций);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-произвольная регуляция внимания (концентрация, устойчивость, переключение внимания);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-умение задерживать свои импульсы (например, не перебивать других в разговоре);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-умение продлить действие, приложив к этому волевое усилие.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621</Words>
  <Application>Microsoft Office PowerPoint</Application>
  <PresentationFormat>Экран (4:3)</PresentationFormat>
  <Paragraphs>91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Родительское собрание на тему : «Семья на пороге школьной жизни»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 : «Семья на пороге школьной жизни»</dc:title>
  <cp:lastModifiedBy>Пользователь</cp:lastModifiedBy>
  <cp:revision>3</cp:revision>
  <dcterms:modified xsi:type="dcterms:W3CDTF">2020-12-16T06:48:17Z</dcterms:modified>
</cp:coreProperties>
</file>